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customXml" Target="../customXml/item1.xml"/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11" Type="http://schemas.openxmlformats.org/officeDocument/2006/relationships/slide" Target="slides/slide7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slide" Target="slides/slide6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7KMM387HNQk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80725" y="492925"/>
            <a:ext cx="8520599" cy="1566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>
                <a:solidFill>
                  <a:srgbClr val="4A86E8"/>
                </a:solidFill>
                <a:latin typeface="Comic Sans MS"/>
                <a:ea typeface="Comic Sans MS"/>
                <a:cs typeface="Comic Sans MS"/>
                <a:sym typeface="Comic Sans MS"/>
              </a:rPr>
              <a:t>Engineering Design Process</a:t>
            </a:r>
          </a:p>
          <a:p>
            <a:pPr lvl="0">
              <a:spcBef>
                <a:spcPts val="0"/>
              </a:spcBef>
              <a:buNone/>
            </a:pPr>
            <a:r>
              <a:rPr lang="en" sz="3000">
                <a:latin typeface="Comic Sans MS"/>
                <a:ea typeface="Comic Sans MS"/>
                <a:cs typeface="Comic Sans MS"/>
                <a:sym typeface="Comic Sans MS"/>
              </a:rPr>
              <a:t>November 19, 2016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059825"/>
            <a:ext cx="8520599" cy="263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Olga Cammer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5th Grade Teacher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Sierra Vista Elementary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La Habra City School District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4A86E8"/>
                </a:solidFill>
              </a:rPr>
              <a:t>The 4 C’s:  Super Skills for the 21st Century 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600"/>
              </a:spcBef>
              <a:spcAft>
                <a:spcPts val="0"/>
              </a:spcAft>
              <a:buChar char="●"/>
            </a:pPr>
            <a:r>
              <a:rPr lang="en" sz="23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Collaboration</a:t>
            </a:r>
          </a:p>
          <a:p>
            <a:pPr indent="-317500" lvl="1" marL="914400" rtl="0">
              <a:spcBef>
                <a:spcPts val="600"/>
              </a:spcBef>
              <a:spcAft>
                <a:spcPts val="0"/>
              </a:spcAft>
              <a:buSzPct val="100000"/>
              <a:buChar char="○"/>
            </a:pPr>
            <a:r>
              <a:rPr lang="en" sz="1400">
                <a:solidFill>
                  <a:schemeClr val="dk1"/>
                </a:solidFill>
              </a:rPr>
              <a:t>Working together to reach a goal</a:t>
            </a:r>
          </a:p>
          <a:p>
            <a:pPr indent="-317500" lvl="1" marL="914400" rtl="0">
              <a:spcBef>
                <a:spcPts val="600"/>
              </a:spcBef>
              <a:spcAft>
                <a:spcPts val="0"/>
              </a:spcAft>
              <a:buSzPct val="100000"/>
              <a:buChar char="○"/>
            </a:pPr>
            <a:r>
              <a:rPr lang="en" sz="1400">
                <a:solidFill>
                  <a:schemeClr val="dk1"/>
                </a:solidFill>
              </a:rPr>
              <a:t>Putting talent, expertise, and smarts to work</a:t>
            </a:r>
          </a:p>
          <a:p>
            <a:pPr indent="-228600" lvl="0" marL="457200" rtl="0">
              <a:spcBef>
                <a:spcPts val="600"/>
              </a:spcBef>
              <a:spcAft>
                <a:spcPts val="0"/>
              </a:spcAft>
              <a:buChar char="●"/>
            </a:pPr>
            <a:r>
              <a:rPr lang="en" sz="1400">
                <a:solidFill>
                  <a:schemeClr val="dk1"/>
                </a:solidFill>
              </a:rPr>
              <a:t>Communication</a:t>
            </a:r>
          </a:p>
          <a:p>
            <a:pPr indent="-228600" lvl="1" marL="91440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Sharing thoughts, questions, ideas, and solutions</a:t>
            </a:r>
          </a:p>
          <a:p>
            <a:pPr indent="-228600" lvl="0" marL="457200" rtl="0">
              <a:spcBef>
                <a:spcPts val="600"/>
              </a:spcBef>
              <a:spcAft>
                <a:spcPts val="0"/>
              </a:spcAft>
              <a:buChar char="●"/>
            </a:pPr>
            <a:r>
              <a:rPr lang="en" sz="1400">
                <a:solidFill>
                  <a:schemeClr val="dk1"/>
                </a:solidFill>
              </a:rPr>
              <a:t>Critical Thinking</a:t>
            </a:r>
          </a:p>
          <a:p>
            <a:pPr indent="-228600" lvl="1" marL="91440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Looking at problems in a new way,</a:t>
            </a:r>
          </a:p>
          <a:p>
            <a:pPr indent="-228600" lvl="1" marL="91440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Linking learning across subjects and disciplines</a:t>
            </a:r>
          </a:p>
          <a:p>
            <a:pPr indent="-228600" lvl="0" marL="457200" rtl="0">
              <a:spcBef>
                <a:spcPts val="600"/>
              </a:spcBef>
              <a:spcAft>
                <a:spcPts val="0"/>
              </a:spcAft>
              <a:buChar char="●"/>
            </a:pPr>
            <a:r>
              <a:rPr lang="en" sz="14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Creativity</a:t>
            </a:r>
          </a:p>
          <a:p>
            <a:pPr indent="-228600" lvl="1" marL="914400" rtl="0">
              <a:spcBef>
                <a:spcPts val="600"/>
              </a:spcBef>
              <a:spcAft>
                <a:spcPts val="0"/>
              </a:spcAft>
              <a:buChar char="○"/>
            </a:pPr>
            <a:r>
              <a:rPr lang="en" sz="1400">
                <a:solidFill>
                  <a:schemeClr val="dk1"/>
                </a:solidFill>
              </a:rPr>
              <a:t>Trying new approaches to get things done equals innovation and invention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68600" y="61970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21st Century Learning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472225" y="1461500"/>
            <a:ext cx="7240799" cy="3391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Above and Beyond</a:t>
            </a:r>
          </a:p>
          <a:p>
            <a:pPr indent="-228600" lvl="0" marL="457200" rtl="0">
              <a:lnSpc>
                <a:spcPct val="115000"/>
              </a:lnSpc>
              <a:spcBef>
                <a:spcPts val="400"/>
              </a:spcBef>
              <a:buChar char="●"/>
            </a:pPr>
            <a:r>
              <a:rPr lang="en" sz="1800">
                <a:solidFill>
                  <a:schemeClr val="dk1"/>
                </a:solidFill>
              </a:rPr>
              <a:t>Peter Reynolds</a:t>
            </a:r>
          </a:p>
          <a:p>
            <a:pPr indent="-228600" lvl="0" marL="457200" rtl="0">
              <a:lnSpc>
                <a:spcPct val="115000"/>
              </a:lnSpc>
              <a:spcBef>
                <a:spcPts val="400"/>
              </a:spcBef>
              <a:buChar char="●"/>
            </a:pPr>
            <a:r>
              <a:rPr lang="en" sz="1800">
                <a:solidFill>
                  <a:schemeClr val="dk1"/>
                </a:solidFill>
              </a:rPr>
              <a:t>P21   </a:t>
            </a:r>
          </a:p>
          <a:p>
            <a:pPr indent="-228600" lvl="0" marL="457200" rtl="0">
              <a:lnSpc>
                <a:spcPct val="115000"/>
              </a:lnSpc>
              <a:spcBef>
                <a:spcPts val="400"/>
              </a:spcBef>
              <a:buChar char="●"/>
            </a:pPr>
            <a:r>
              <a:rPr lang="en" sz="1800">
                <a:solidFill>
                  <a:schemeClr val="dk1"/>
                </a:solidFill>
              </a:rPr>
              <a:t>Fablevision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en" sz="1800">
                <a:solidFill>
                  <a:srgbClr val="D16349"/>
                </a:solidFill>
              </a:rPr>
              <a:t>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What are some 21</a:t>
            </a:r>
            <a:r>
              <a:rPr baseline="30000" lang="en" sz="1800">
                <a:solidFill>
                  <a:schemeClr val="dk1"/>
                </a:solidFill>
              </a:rPr>
              <a:t>st</a:t>
            </a:r>
            <a:r>
              <a:rPr lang="en" sz="1800">
                <a:solidFill>
                  <a:schemeClr val="dk1"/>
                </a:solidFill>
              </a:rPr>
              <a:t> Century Skills shown in the video?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STEM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017725"/>
            <a:ext cx="8520599" cy="3861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Science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Hands-on and Inquiry based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Technology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The products and systems that meet human needs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Engineering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Design and create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Mathematics</a:t>
            </a:r>
          </a:p>
          <a:p>
            <a:pPr indent="-228600" lvl="0" marL="45720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"/>
              <a:t>What mathematics are included in science and engineering?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Engineering Design Process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5575" y="1129225"/>
            <a:ext cx="5415400" cy="383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2733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Engineering Design Process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846025"/>
            <a:ext cx="8617499" cy="4019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500"/>
              </a:spcBef>
              <a:spcAft>
                <a:spcPts val="0"/>
              </a:spcAft>
              <a:buSzPct val="100000"/>
            </a:pPr>
            <a:r>
              <a:rPr lang="en" sz="14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Ask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What do you want to know?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What are the constraints?</a:t>
            </a:r>
          </a:p>
          <a:p>
            <a:pPr indent="-317500" lvl="0" marL="457200" rtl="0">
              <a:spcBef>
                <a:spcPts val="500"/>
              </a:spcBef>
              <a:spcAft>
                <a:spcPts val="0"/>
              </a:spcAft>
              <a:buSzPct val="100000"/>
            </a:pPr>
            <a:r>
              <a:rPr lang="en" sz="14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Imagine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Brainstorm ideas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What are some solutions?</a:t>
            </a:r>
          </a:p>
          <a:p>
            <a:pPr indent="-317500" lvl="0" marL="457200" rtl="0">
              <a:spcBef>
                <a:spcPts val="500"/>
              </a:spcBef>
              <a:spcAft>
                <a:spcPts val="0"/>
              </a:spcAft>
              <a:buSzPct val="100000"/>
            </a:pPr>
            <a:r>
              <a:rPr lang="en" sz="1400">
                <a:solidFill>
                  <a:schemeClr val="dk1"/>
                </a:solidFill>
              </a:rPr>
              <a:t>Plan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Draw a diagram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Make a list of materials you will need.</a:t>
            </a:r>
          </a:p>
          <a:p>
            <a:pPr indent="-317500" lvl="0" marL="457200" rtl="0">
              <a:spcBef>
                <a:spcPts val="500"/>
              </a:spcBef>
              <a:spcAft>
                <a:spcPts val="0"/>
              </a:spcAft>
              <a:buSzPct val="100000"/>
            </a:pPr>
            <a:r>
              <a:rPr lang="en" sz="14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Create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Follow your plan and create it.</a:t>
            </a:r>
          </a:p>
          <a:p>
            <a:pPr indent="-228600" lvl="1" marL="914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Test it out?</a:t>
            </a:r>
          </a:p>
          <a:p>
            <a:pPr indent="-317500" lvl="0" marL="457200" rtl="0">
              <a:spcBef>
                <a:spcPts val="500"/>
              </a:spcBef>
              <a:spcAft>
                <a:spcPts val="0"/>
              </a:spcAft>
              <a:buSzPct val="100000"/>
            </a:pPr>
            <a:r>
              <a:rPr lang="en" sz="1400">
                <a:solidFill>
                  <a:srgbClr val="D16349"/>
                </a:solidFill>
              </a:rPr>
              <a:t></a:t>
            </a:r>
            <a:r>
              <a:rPr lang="en" sz="1400">
                <a:solidFill>
                  <a:schemeClr val="dk1"/>
                </a:solidFill>
              </a:rPr>
              <a:t>Improve</a:t>
            </a:r>
          </a:p>
          <a:p>
            <a:pPr indent="-228600" lvl="1" marL="914400" rtl="0">
              <a:spcBef>
                <a:spcPts val="50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</a:rPr>
              <a:t>Make your design better.</a:t>
            </a:r>
          </a:p>
          <a:p>
            <a:pPr indent="-228600" lvl="1" marL="914400" rtl="0">
              <a:spcBef>
                <a:spcPts val="50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</a:rPr>
              <a:t>Test it out.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Engineering Design Challenge</a:t>
            </a:r>
            <a:r>
              <a:rPr lang="en"/>
              <a:t> 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808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Challenge:  Build a tower that will support a stuffed bear. 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Materials:  50 3x5” index cards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Constraint:  The bear must be displayed at least 10 cm off of the table. 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Constraint:  Time 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HNYXMCCMVK3K-966589917-31</_dlc_DocId>
    <_dlc_DocIdUrl xmlns="431189f8-a51b-453f-9f0c-3a0b3b65b12f">
      <Url>http://www.sac.edu/StudentServices/Counseling/TeacherEd/_layouts/15/DocIdRedir.aspx?ID=HNYXMCCMVK3K-966589917-31</Url>
      <Description>HNYXMCCMVK3K-966589917-31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747AE2410D8747872CBE136B4267DF" ma:contentTypeVersion="1" ma:contentTypeDescription="Create a new document." ma:contentTypeScope="" ma:versionID="a78edca3bcb38cce6aff222ee260010a">
  <xsd:schema xmlns:xsd="http://www.w3.org/2001/XMLSchema" xmlns:xs="http://www.w3.org/2001/XMLSchema" xmlns:p="http://schemas.microsoft.com/office/2006/metadata/properties" xmlns:ns2="431189f8-a51b-453f-9f0c-3a0b3b65b12f" xmlns:ns3="bc55c54c-9bc5-4d16-9a61-026adf2e3255" targetNamespace="http://schemas.microsoft.com/office/2006/metadata/properties" ma:root="true" ma:fieldsID="50d6dd5c5b9d157beea24e06dd272638" ns2:_="" ns3:_="">
    <xsd:import namespace="431189f8-a51b-453f-9f0c-3a0b3b65b12f"/>
    <xsd:import namespace="bc55c54c-9bc5-4d16-9a61-026adf2e32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5c54c-9bc5-4d16-9a61-026adf2e325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333697-C587-4E7A-9172-54632314D931}"/>
</file>

<file path=customXml/itemProps2.xml><?xml version="1.0" encoding="utf-8"?>
<ds:datastoreItem xmlns:ds="http://schemas.openxmlformats.org/officeDocument/2006/customXml" ds:itemID="{0FE9D0D6-AE7B-42E2-BC59-A856D1697B4E}"/>
</file>

<file path=customXml/itemProps3.xml><?xml version="1.0" encoding="utf-8"?>
<ds:datastoreItem xmlns:ds="http://schemas.openxmlformats.org/officeDocument/2006/customXml" ds:itemID="{F42092E6-079D-4EB7-AB88-C2CA3AA7F831}"/>
</file>

<file path=customXml/itemProps4.xml><?xml version="1.0" encoding="utf-8"?>
<ds:datastoreItem xmlns:ds="http://schemas.openxmlformats.org/officeDocument/2006/customXml" ds:itemID="{3557A98C-EBF1-42FB-86B3-79ABC3EE3EA1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0x01010077747AE2410D8747872CBE136B4267DF</vt:lpwstr>
  </property>
  <property fmtid="{D5CDD505-2E9C-101B-9397-08002B2CF9AE}" pid="3" name="_dlc_DocIdItemGuid">
    <vt:lpwstr>c08617a8-c9c5-4b70-a42a-a43132729367</vt:lpwstr>
  </property>
</Properties>
</file>